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sldIdLst>
    <p:sldId id="256" r:id="rId2"/>
    <p:sldId id="280" r:id="rId3"/>
    <p:sldId id="264" r:id="rId4"/>
    <p:sldId id="257" r:id="rId5"/>
    <p:sldId id="261" r:id="rId6"/>
    <p:sldId id="259" r:id="rId7"/>
    <p:sldId id="263" r:id="rId8"/>
    <p:sldId id="265" r:id="rId9"/>
    <p:sldId id="267" r:id="rId10"/>
    <p:sldId id="270" r:id="rId11"/>
    <p:sldId id="268" r:id="rId12"/>
    <p:sldId id="272" r:id="rId13"/>
    <p:sldId id="271" r:id="rId14"/>
    <p:sldId id="276" r:id="rId15"/>
    <p:sldId id="262" r:id="rId16"/>
    <p:sldId id="286" r:id="rId17"/>
    <p:sldId id="294" r:id="rId18"/>
    <p:sldId id="300" r:id="rId19"/>
    <p:sldId id="290" r:id="rId20"/>
    <p:sldId id="299" r:id="rId21"/>
    <p:sldId id="298" r:id="rId22"/>
    <p:sldId id="287" r:id="rId23"/>
    <p:sldId id="292" r:id="rId24"/>
    <p:sldId id="297" r:id="rId25"/>
    <p:sldId id="269" r:id="rId26"/>
    <p:sldId id="273" r:id="rId27"/>
    <p:sldId id="274" r:id="rId28"/>
    <p:sldId id="277" r:id="rId29"/>
    <p:sldId id="278" r:id="rId30"/>
    <p:sldId id="281" r:id="rId31"/>
    <p:sldId id="293" r:id="rId32"/>
    <p:sldId id="291" r:id="rId33"/>
    <p:sldId id="289" r:id="rId34"/>
    <p:sldId id="28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סגנון בהיר 2 - הדגשה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13" autoAdjust="0"/>
  </p:normalViewPr>
  <p:slideViewPr>
    <p:cSldViewPr>
      <p:cViewPr>
        <p:scale>
          <a:sx n="90" d="100"/>
          <a:sy n="90" d="100"/>
        </p:scale>
        <p:origin x="-1320" y="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3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18ECDAC-483A-4580-A348-6579C9A9BCF3}" type="datetimeFigureOut">
              <a:rPr lang="he-IL" smtClean="0"/>
              <a:t>כ"ו/אדר א/תשע"ד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DEE5847-0E28-4FA6-8CF5-D6E01CFE230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6940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BB1E-F689-4360-8BBB-3EFED713F619}" type="datetimeFigureOut">
              <a:rPr lang="en-US" smtClean="0"/>
              <a:pPr/>
              <a:t>26/02/2014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E8B1-8523-423A-9EE5-597D90D495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BB1E-F689-4360-8BBB-3EFED713F619}" type="datetimeFigureOut">
              <a:rPr lang="en-US" smtClean="0"/>
              <a:pPr/>
              <a:t>26/02/2014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E8B1-8523-423A-9EE5-597D90D495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BB1E-F689-4360-8BBB-3EFED713F619}" type="datetimeFigureOut">
              <a:rPr lang="en-US" smtClean="0"/>
              <a:pPr/>
              <a:t>26/02/2014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E8B1-8523-423A-9EE5-597D90D495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BB1E-F689-4360-8BBB-3EFED713F619}" type="datetimeFigureOut">
              <a:rPr lang="en-US" smtClean="0"/>
              <a:pPr/>
              <a:t>26/02/2014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E8B1-8523-423A-9EE5-597D90D495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BB1E-F689-4360-8BBB-3EFED713F619}" type="datetimeFigureOut">
              <a:rPr lang="en-US" smtClean="0"/>
              <a:pPr/>
              <a:t>26/02/2014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E8B1-8523-423A-9EE5-597D90D495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BB1E-F689-4360-8BBB-3EFED713F619}" type="datetimeFigureOut">
              <a:rPr lang="en-US" smtClean="0"/>
              <a:pPr/>
              <a:t>26/02/2014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E8B1-8523-423A-9EE5-597D90D495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BB1E-F689-4360-8BBB-3EFED713F619}" type="datetimeFigureOut">
              <a:rPr lang="en-US" smtClean="0"/>
              <a:pPr/>
              <a:t>26/02/2014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E8B1-8523-423A-9EE5-597D90D495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BB1E-F689-4360-8BBB-3EFED713F619}" type="datetimeFigureOut">
              <a:rPr lang="en-US" smtClean="0"/>
              <a:pPr/>
              <a:t>26/02/2014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E8B1-8523-423A-9EE5-597D90D495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BB1E-F689-4360-8BBB-3EFED713F619}" type="datetimeFigureOut">
              <a:rPr lang="en-US" smtClean="0"/>
              <a:pPr/>
              <a:t>26/02/2014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E8B1-8523-423A-9EE5-597D90D495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BB1E-F689-4360-8BBB-3EFED713F619}" type="datetimeFigureOut">
              <a:rPr lang="en-US" smtClean="0"/>
              <a:pPr/>
              <a:t>26/02/2014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E8B1-8523-423A-9EE5-597D90D495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BB1E-F689-4360-8BBB-3EFED713F619}" type="datetimeFigureOut">
              <a:rPr lang="en-US" smtClean="0"/>
              <a:pPr/>
              <a:t>26/02/2014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E8B1-8523-423A-9EE5-597D90D495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6BB1E-F689-4360-8BBB-3EFED713F619}" type="datetimeFigureOut">
              <a:rPr lang="en-US" smtClean="0"/>
              <a:pPr/>
              <a:t>26/02/2014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DE8B1-8523-423A-9EE5-597D90D495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5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6.wdp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1.wdp"/><Relationship Id="rId7" Type="http://schemas.microsoft.com/office/2007/relationships/hdphoto" Target="../media/hdphoto8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7.wdp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32.xml"/><Relationship Id="rId4" Type="http://schemas.microsoft.com/office/2007/relationships/hdphoto" Target="../media/hdphoto9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microsoft.com/office/2007/relationships/hdphoto" Target="../media/hdphoto1.wdp"/><Relationship Id="rId7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2.png"/><Relationship Id="rId4" Type="http://schemas.openxmlformats.org/officeDocument/2006/relationships/image" Target="../media/image43.emf"/><Relationship Id="rId9" Type="http://schemas.microsoft.com/office/2007/relationships/hdphoto" Target="../media/hdphoto10.wdp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://www.google.co.il/url?sa=i&amp;source=images&amp;cd=&amp;cad=rja&amp;docid=5pp_NqyNRZRxtM&amp;tbnid=Aq1roBxbJlJSBM:&amp;ved=0CAgQjRwwAA&amp;url=http://2009.dconstruct.org/&amp;ei=CmR-Ue5Nwo20BsmSgMAE&amp;psig=AFQjCNED_LWRHeF_slmNw5ckvv6GgxH20Q&amp;ust=1367324042048338" TargetMode="Externa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Files\Eti Files\My Docs\jpg\GETTER-255X19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770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76056" y="256490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9732" y="2984152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400" b="1" dirty="0">
                <a:solidFill>
                  <a:schemeClr val="accent1">
                    <a:lumMod val="75000"/>
                  </a:schemeClr>
                </a:solidFill>
              </a:rPr>
              <a:t>אבי</a:t>
            </a:r>
            <a:r>
              <a:rPr lang="he-IL" sz="2400" b="1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he-IL" sz="2400" b="1" dirty="0">
                <a:solidFill>
                  <a:schemeClr val="accent1">
                    <a:lumMod val="75000"/>
                  </a:schemeClr>
                </a:solidFill>
              </a:rPr>
              <a:t>רימון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479715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 smtClean="0"/>
              <a:t>לוגו </a:t>
            </a:r>
            <a:r>
              <a:rPr lang="he-IL" dirty="0"/>
              <a:t>חברה   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3381431"/>
            <a:ext cx="7488832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>
                <a:solidFill>
                  <a:schemeClr val="accent1">
                    <a:lumMod val="75000"/>
                  </a:schemeClr>
                </a:solidFill>
              </a:rPr>
              <a:t>  מגמות </a:t>
            </a:r>
            <a:r>
              <a:rPr lang="he-IL" sz="3200" b="1" dirty="0" smtClean="0">
                <a:solidFill>
                  <a:schemeClr val="accent1">
                    <a:lumMod val="75000"/>
                  </a:schemeClr>
                </a:solidFill>
              </a:rPr>
              <a:t>ומודלים עיסקיים </a:t>
            </a:r>
            <a:r>
              <a:rPr lang="he-IL" sz="3200" b="1" dirty="0" smtClean="0">
                <a:solidFill>
                  <a:schemeClr val="accent1">
                    <a:lumMod val="75000"/>
                  </a:schemeClr>
                </a:solidFill>
              </a:rPr>
              <a:t>של מערכות</a:t>
            </a:r>
          </a:p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Wi-Fi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he-IL" sz="3200" b="1" dirty="0" smtClean="0">
                <a:solidFill>
                  <a:schemeClr val="accent1">
                    <a:lumMod val="75000"/>
                  </a:schemeClr>
                </a:solidFill>
              </a:rPr>
              <a:t> בעידן </a:t>
            </a:r>
            <a:r>
              <a:rPr lang="he-IL" sz="3200" b="1" dirty="0" smtClean="0">
                <a:solidFill>
                  <a:schemeClr val="accent1">
                    <a:lumMod val="75000"/>
                  </a:schemeClr>
                </a:solidFill>
              </a:rPr>
              <a:t>הניידות</a:t>
            </a:r>
            <a:r>
              <a:rPr lang="he-IL" dirty="0" smtClean="0"/>
              <a:t> </a:t>
            </a:r>
            <a:endParaRPr lang="he-IL" dirty="0" smtClean="0"/>
          </a:p>
          <a:p>
            <a:pPr algn="ctr"/>
            <a:endParaRPr lang="he-IL" dirty="0" smtClean="0"/>
          </a:p>
          <a:p>
            <a:pPr algn="ctr"/>
            <a:r>
              <a:rPr lang="he-IL" dirty="0" smtClean="0"/>
              <a:t>כנס גטר טק מאי 2013</a:t>
            </a:r>
            <a:endParaRPr lang="he-IL" dirty="0"/>
          </a:p>
        </p:txBody>
      </p:sp>
      <p:pic>
        <p:nvPicPr>
          <p:cNvPr id="8" name="Picture 2" descr="C:\Users\rimon\Desktop\לוגו משרד עורכי דין אבי רימון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079" y="4892606"/>
            <a:ext cx="3440921" cy="62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Files\Eti Files\My Docs\jpg\GETTER-255X191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613" b="100000" l="0" r="99955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7705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e-IL" b="1" dirty="0" smtClean="0"/>
              <a:t>איך מתגברים על הפער?</a:t>
            </a:r>
            <a:endParaRPr lang="en-US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5234976" cy="4353576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6" name="TextBox 5"/>
          <p:cNvSpPr txBox="1"/>
          <p:nvPr/>
        </p:nvSpPr>
        <p:spPr>
          <a:xfrm>
            <a:off x="7020272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 smtClean="0">
                <a:solidFill>
                  <a:prstClr val="black"/>
                </a:solidFill>
              </a:rPr>
              <a:t>לוגו חברה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11361"/>
            <a:ext cx="252028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1468" y="5692606"/>
            <a:ext cx="208823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 smtClean="0"/>
              <a:t>Source: Rethink</a:t>
            </a:r>
            <a:endParaRPr lang="he-IL" sz="1600" dirty="0"/>
          </a:p>
        </p:txBody>
      </p:sp>
      <p:pic>
        <p:nvPicPr>
          <p:cNvPr id="9" name="Picture 2" descr="C:\Users\rimon\Desktop\לוגו משרד עורכי דין אבי רימון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187" y="6237312"/>
            <a:ext cx="2331408" cy="42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04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Files\Eti Files\My Docs\jpg\GETTER-255X191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613" b="100000" l="0" r="99955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491" y="0"/>
            <a:ext cx="9180513" cy="687705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שילוב מערכות</a:t>
            </a:r>
            <a:endParaRPr lang="en-US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7020272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 smtClean="0">
                <a:solidFill>
                  <a:prstClr val="black"/>
                </a:solidFill>
              </a:rPr>
              <a:t>לוגו חברה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85902"/>
            <a:ext cx="6417310" cy="42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rimon\Desktop\לוגו משרד עורכי דין אבי רימון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187" y="6237312"/>
            <a:ext cx="2331408" cy="42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24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Files\Eti Files\My Docs\jpg\GETTER-255X191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613" b="100000" l="0" r="99955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7705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850106"/>
          </a:xfrm>
        </p:spPr>
        <p:txBody>
          <a:bodyPr/>
          <a:lstStyle/>
          <a:p>
            <a:r>
              <a:rPr lang="he-IL" dirty="0" smtClean="0"/>
              <a:t>והמנצח הוא....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214067"/>
            <a:ext cx="8435280" cy="4713387"/>
          </a:xfrm>
        </p:spPr>
        <p:txBody>
          <a:bodyPr/>
          <a:lstStyle/>
          <a:p>
            <a:pPr marL="0" indent="0">
              <a:buNone/>
            </a:pP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7020272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 smtClean="0">
                <a:solidFill>
                  <a:prstClr val="black"/>
                </a:solidFill>
              </a:rPr>
              <a:t>לוגו חברה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4156"/>
            <a:ext cx="5999819" cy="4148098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440" y="2296881"/>
            <a:ext cx="2689819" cy="194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rimon\Desktop\לוגו משרד עורכי דין אבי רימון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187" y="6237312"/>
            <a:ext cx="2331408" cy="42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84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Files\Eti Files\My Docs\jpg\GETTER-255X191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613" b="100000" l="0" r="99955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34093" y="0"/>
            <a:ext cx="9180513" cy="687705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מי יענה על הפער?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713387"/>
          </a:xfrm>
        </p:spPr>
        <p:txBody>
          <a:bodyPr/>
          <a:lstStyle/>
          <a:p>
            <a:pPr marL="0" indent="0">
              <a:buNone/>
            </a:pP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7020272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 smtClean="0">
                <a:solidFill>
                  <a:prstClr val="black"/>
                </a:solidFill>
              </a:rPr>
              <a:t>לוגו חברה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005" y="2708919"/>
            <a:ext cx="2689772" cy="20173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33516"/>
            <a:ext cx="2371914" cy="23719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23" y="2132856"/>
            <a:ext cx="2591455" cy="3482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rimon\Desktop\לוגו משרד עורכי דין אבי רימון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187" y="6237312"/>
            <a:ext cx="2331408" cy="42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07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Files\Eti Files\My Docs\jpg\GETTER-255X191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613" b="100000" l="0" r="99955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19052"/>
            <a:ext cx="9180513" cy="687705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713387"/>
          </a:xfrm>
        </p:spPr>
        <p:txBody>
          <a:bodyPr/>
          <a:lstStyle/>
          <a:p>
            <a:pPr marL="0" indent="0" algn="ctr">
              <a:buNone/>
            </a:pPr>
            <a:r>
              <a:rPr lang="he-IL" sz="4000" b="1" dirty="0" smtClean="0"/>
              <a:t>מהי </a:t>
            </a:r>
            <a:r>
              <a:rPr lang="he-IL" sz="4000" b="1" dirty="0"/>
              <a:t>ההזדמנות </a:t>
            </a:r>
            <a:r>
              <a:rPr lang="he-IL" sz="4000" b="1" dirty="0" err="1" smtClean="0"/>
              <a:t>העיסקית</a:t>
            </a:r>
            <a:r>
              <a:rPr lang="he-IL" sz="4000" b="1" dirty="0" smtClean="0"/>
              <a:t>?</a:t>
            </a:r>
          </a:p>
          <a:p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7020272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 smtClean="0">
                <a:solidFill>
                  <a:prstClr val="black"/>
                </a:solidFill>
              </a:rPr>
              <a:t>לוגו חברה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133" y="2996952"/>
            <a:ext cx="36195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rimon\Desktop\לוגו משרד עורכי דין אבי רימון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187" y="6237312"/>
            <a:ext cx="2331408" cy="42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45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אפשרויות הכנסה מרשתות </a:t>
            </a:r>
            <a:r>
              <a:rPr lang="en-US" dirty="0" smtClean="0"/>
              <a:t>Wi-Fi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713387"/>
          </a:xfrm>
        </p:spPr>
        <p:txBody>
          <a:bodyPr/>
          <a:lstStyle/>
          <a:p>
            <a:r>
              <a:rPr lang="he-IL" dirty="0" smtClean="0"/>
              <a:t>משתמשים</a:t>
            </a:r>
          </a:p>
          <a:p>
            <a:endParaRPr lang="he-IL" u="sng" dirty="0"/>
          </a:p>
          <a:p>
            <a:r>
              <a:rPr lang="he-IL" dirty="0" smtClean="0"/>
              <a:t>מפעילים</a:t>
            </a:r>
          </a:p>
          <a:p>
            <a:endParaRPr lang="he-IL" dirty="0"/>
          </a:p>
          <a:p>
            <a:r>
              <a:rPr lang="he-IL" dirty="0" smtClean="0"/>
              <a:t>שירותי ערך מוסף</a:t>
            </a:r>
          </a:p>
          <a:p>
            <a:endParaRPr lang="he-IL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7020272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 smtClean="0">
                <a:solidFill>
                  <a:prstClr val="black"/>
                </a:solidFill>
              </a:rPr>
              <a:t>לוגו חברה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49530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כוכב עם 7 פינות 4">
            <a:hlinkClick r:id="rId5" action="ppaction://hlinksldjump"/>
          </p:cNvPr>
          <p:cNvSpPr/>
          <p:nvPr/>
        </p:nvSpPr>
        <p:spPr>
          <a:xfrm>
            <a:off x="7020272" y="4797152"/>
            <a:ext cx="432048" cy="36874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Picture 2" descr="C:\Users\rimon\Desktop\לוגו משרד עורכי דין אבי רימון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187" y="6237312"/>
            <a:ext cx="2331408" cy="42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6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713387"/>
          </a:xfrm>
        </p:spPr>
        <p:txBody>
          <a:bodyPr/>
          <a:lstStyle/>
          <a:p>
            <a:pPr marL="0" indent="0">
              <a:buNone/>
            </a:pPr>
            <a:endParaRPr lang="he-IL" b="1" dirty="0"/>
          </a:p>
          <a:p>
            <a:pPr marL="0" indent="0" algn="ctr">
              <a:buNone/>
            </a:pPr>
            <a:r>
              <a:rPr lang="he-IL" sz="4000" b="1" dirty="0" smtClean="0"/>
              <a:t>קבלת </a:t>
            </a:r>
            <a:r>
              <a:rPr lang="he-IL" sz="4000" b="1" dirty="0"/>
              <a:t>החלטות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20272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 smtClean="0">
                <a:solidFill>
                  <a:prstClr val="black"/>
                </a:solidFill>
              </a:rPr>
              <a:t>לוגו חברה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80928"/>
            <a:ext cx="4460026" cy="30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rimon\Desktop\לוגו משרד עורכי דין אבי רימון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187" y="6237312"/>
            <a:ext cx="2331408" cy="42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16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36" y="4288"/>
            <a:ext cx="91821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u="sng" dirty="0"/>
              <a:t>מטרות?</a:t>
            </a:r>
            <a:br>
              <a:rPr lang="he-IL" b="1" u="sng" dirty="0"/>
            </a:br>
            <a:endParaRPr lang="en-US" b="1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4713387"/>
          </a:xfrm>
        </p:spPr>
        <p:txBody>
          <a:bodyPr>
            <a:normAutofit fontScale="85000" lnSpcReduction="20000"/>
          </a:bodyPr>
          <a:lstStyle/>
          <a:p>
            <a:r>
              <a:rPr lang="he-IL" dirty="0" smtClean="0"/>
              <a:t>טובת התושב</a:t>
            </a:r>
          </a:p>
          <a:p>
            <a:endParaRPr lang="he-IL" dirty="0" smtClean="0"/>
          </a:p>
          <a:p>
            <a:r>
              <a:rPr lang="he-IL" dirty="0" smtClean="0"/>
              <a:t>קידום </a:t>
            </a:r>
            <a:r>
              <a:rPr lang="he-IL" dirty="0"/>
              <a:t>אוכלוסיות </a:t>
            </a:r>
            <a:r>
              <a:rPr lang="he-IL" dirty="0" smtClean="0"/>
              <a:t>חלשות</a:t>
            </a:r>
          </a:p>
          <a:p>
            <a:endParaRPr lang="he-IL" dirty="0" smtClean="0"/>
          </a:p>
          <a:p>
            <a:r>
              <a:rPr lang="he-IL" dirty="0" smtClean="0"/>
              <a:t>תיירות</a:t>
            </a:r>
          </a:p>
          <a:p>
            <a:endParaRPr lang="he-IL" dirty="0"/>
          </a:p>
          <a:p>
            <a:r>
              <a:rPr lang="he-IL" dirty="0" smtClean="0"/>
              <a:t>עידוד עסקים</a:t>
            </a:r>
          </a:p>
          <a:p>
            <a:endParaRPr lang="he-IL" dirty="0"/>
          </a:p>
          <a:p>
            <a:r>
              <a:rPr lang="he-IL" dirty="0" smtClean="0"/>
              <a:t>הכנסות</a:t>
            </a:r>
          </a:p>
          <a:p>
            <a:endParaRPr lang="he-IL" dirty="0"/>
          </a:p>
          <a:p>
            <a:r>
              <a:rPr lang="he-IL" dirty="0" smtClean="0"/>
              <a:t>שיפור שירותי הארגון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20272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 smtClean="0">
                <a:solidFill>
                  <a:prstClr val="black"/>
                </a:solidFill>
              </a:rPr>
              <a:t>לוגו חברה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071" y="1556792"/>
            <a:ext cx="2992689" cy="299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rimon\Desktop\לוגו משרד עורכי דין אבי רימון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187" y="6237312"/>
            <a:ext cx="2331408" cy="42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33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u="sng" dirty="0"/>
              <a:t>קהלי מטרה?</a:t>
            </a:r>
            <a:r>
              <a:rPr lang="he-IL" b="1" dirty="0"/>
              <a:t/>
            </a:r>
            <a:br>
              <a:rPr lang="he-IL" b="1" dirty="0"/>
            </a:br>
            <a:endParaRPr lang="en-US" b="1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23528" y="980728"/>
            <a:ext cx="8435280" cy="4713387"/>
          </a:xfrm>
        </p:spPr>
        <p:txBody>
          <a:bodyPr>
            <a:normAutofit fontScale="92500" lnSpcReduction="10000"/>
          </a:bodyPr>
          <a:lstStyle/>
          <a:p>
            <a:r>
              <a:rPr lang="he-IL" dirty="0" smtClean="0"/>
              <a:t>מקומיים</a:t>
            </a:r>
          </a:p>
          <a:p>
            <a:endParaRPr lang="he-IL" dirty="0" smtClean="0"/>
          </a:p>
          <a:p>
            <a:r>
              <a:rPr lang="he-IL" dirty="0" smtClean="0"/>
              <a:t>אורחים</a:t>
            </a:r>
          </a:p>
          <a:p>
            <a:endParaRPr lang="he-IL" dirty="0" smtClean="0"/>
          </a:p>
          <a:p>
            <a:r>
              <a:rPr lang="he-IL" dirty="0" smtClean="0"/>
              <a:t>עסקים מארחים</a:t>
            </a:r>
          </a:p>
          <a:p>
            <a:endParaRPr lang="he-IL" dirty="0" smtClean="0"/>
          </a:p>
          <a:p>
            <a:r>
              <a:rPr lang="he-IL" dirty="0" smtClean="0"/>
              <a:t>עסקים מתפעלים</a:t>
            </a:r>
          </a:p>
          <a:p>
            <a:endParaRPr lang="he-IL" dirty="0" smtClean="0"/>
          </a:p>
          <a:p>
            <a:r>
              <a:rPr lang="he-IL" dirty="0" smtClean="0"/>
              <a:t>מפעילי </a:t>
            </a:r>
            <a:r>
              <a:rPr lang="he-IL" dirty="0"/>
              <a:t>הסלולאר</a:t>
            </a:r>
            <a:endParaRPr lang="he-IL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020272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 smtClean="0">
                <a:solidFill>
                  <a:prstClr val="black"/>
                </a:solidFill>
              </a:rPr>
              <a:t>לוגו חברה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39" y="1412776"/>
            <a:ext cx="4512501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rimon\Desktop\לוגו משרד עורכי דין אבי רימון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187" y="6237312"/>
            <a:ext cx="2331408" cy="42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66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50" y="0"/>
            <a:ext cx="91821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82960" y="26064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e-IL" b="1" u="sng" dirty="0"/>
              <a:t>היכן?</a:t>
            </a:r>
            <a:br>
              <a:rPr lang="he-IL" b="1" u="sng" dirty="0"/>
            </a:br>
            <a:endParaRPr lang="en-US" b="1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908720"/>
            <a:ext cx="8422366" cy="1224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dirty="0"/>
              <a:t>	</a:t>
            </a:r>
            <a:r>
              <a:rPr lang="he-IL" dirty="0" smtClean="0"/>
              <a:t>אזורי </a:t>
            </a:r>
            <a:r>
              <a:rPr lang="he-IL" dirty="0"/>
              <a:t>הביקוש אינם זהים לכל קהלי </a:t>
            </a:r>
            <a:r>
              <a:rPr lang="he-IL" dirty="0" smtClean="0"/>
              <a:t>המטרה</a:t>
            </a:r>
            <a:endParaRPr lang="he-IL" dirty="0"/>
          </a:p>
          <a:p>
            <a:pPr marL="0" indent="0">
              <a:buNone/>
            </a:pPr>
            <a:r>
              <a:rPr lang="he-IL" dirty="0"/>
              <a:t>	</a:t>
            </a:r>
            <a:endParaRPr lang="he-IL" dirty="0" smtClean="0"/>
          </a:p>
          <a:p>
            <a:endParaRPr lang="he-IL" dirty="0"/>
          </a:p>
          <a:p>
            <a:endParaRPr lang="he-IL" b="1" u="sng" dirty="0" smtClean="0"/>
          </a:p>
          <a:p>
            <a:endParaRPr lang="he-IL" b="1" u="sng" dirty="0" smtClean="0"/>
          </a:p>
          <a:p>
            <a:endParaRPr lang="he-IL" dirty="0" smtClean="0"/>
          </a:p>
          <a:p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7020272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 smtClean="0">
                <a:solidFill>
                  <a:prstClr val="black"/>
                </a:solidFill>
              </a:rPr>
              <a:t>לוגו חברה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20" y="2598264"/>
            <a:ext cx="2676996" cy="2000098"/>
          </a:xfrm>
          <a:prstGeom prst="rect">
            <a:avLst/>
          </a:prstGeom>
          <a:solidFill>
            <a:srgbClr val="000000">
              <a:shade val="9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15680"/>
            <a:ext cx="2571556" cy="2000098"/>
          </a:xfrm>
          <a:prstGeom prst="rect">
            <a:avLst/>
          </a:prstGeom>
          <a:solidFill>
            <a:srgbClr val="000000">
              <a:shade val="9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683" y="2615680"/>
            <a:ext cx="2666797" cy="2000098"/>
          </a:xfrm>
          <a:prstGeom prst="rect">
            <a:avLst/>
          </a:prstGeom>
          <a:solidFill>
            <a:srgbClr val="000000">
              <a:shade val="9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10" name="Picture 2" descr="C:\Users\rimon\Desktop\לוגו משרד עורכי דין אבי רימון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187" y="6237312"/>
            <a:ext cx="2331408" cy="42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6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Files\Eti Files\My Docs\jpg\GETTER-255X191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613" b="100000" l="0" r="99955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19052"/>
            <a:ext cx="9180513" cy="687705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/>
              <a:t>למה עכשיו?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020272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 smtClean="0">
                <a:solidFill>
                  <a:prstClr val="black"/>
                </a:solidFill>
              </a:rPr>
              <a:t>לוגו חברה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713387"/>
          </a:xfrm>
        </p:spPr>
        <p:txBody>
          <a:bodyPr/>
          <a:lstStyle/>
          <a:p>
            <a:endParaRPr lang="he-IL" b="1" u="sng" dirty="0" smtClean="0"/>
          </a:p>
          <a:p>
            <a:endParaRPr lang="he-IL" b="1" u="sng" dirty="0"/>
          </a:p>
          <a:p>
            <a:endParaRPr lang="he-I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64" y="1412776"/>
            <a:ext cx="7315512" cy="460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rimon\Desktop\לוגו משרד עורכי דין אבי רימון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369" y="6237312"/>
            <a:ext cx="2731631" cy="49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36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9052"/>
            <a:ext cx="91821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u="sng" dirty="0"/>
              <a:t>למי מוכרים? </a:t>
            </a:r>
            <a:br>
              <a:rPr lang="he-IL" b="1" u="sng" dirty="0"/>
            </a:br>
            <a:endParaRPr lang="en-US" b="1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713387"/>
          </a:xfrm>
        </p:spPr>
        <p:txBody>
          <a:bodyPr/>
          <a:lstStyle/>
          <a:p>
            <a:r>
              <a:rPr lang="he-IL" dirty="0" smtClean="0"/>
              <a:t>עסקים מארחים</a:t>
            </a:r>
          </a:p>
          <a:p>
            <a:endParaRPr lang="he-IL" dirty="0" smtClean="0"/>
          </a:p>
          <a:p>
            <a:r>
              <a:rPr lang="he-IL" dirty="0" smtClean="0"/>
              <a:t>משתמשים סופיים</a:t>
            </a:r>
          </a:p>
          <a:p>
            <a:endParaRPr lang="he-IL" dirty="0"/>
          </a:p>
          <a:p>
            <a:r>
              <a:rPr lang="he-IL" dirty="0" smtClean="0"/>
              <a:t>אורחים בלבד</a:t>
            </a:r>
          </a:p>
          <a:p>
            <a:endParaRPr lang="he-IL" dirty="0"/>
          </a:p>
          <a:p>
            <a:r>
              <a:rPr lang="he-IL" dirty="0" smtClean="0"/>
              <a:t>סיטונאים</a:t>
            </a:r>
            <a:endParaRPr lang="he-IL" dirty="0"/>
          </a:p>
          <a:p>
            <a:endParaRPr lang="he-IL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020272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 smtClean="0">
                <a:solidFill>
                  <a:prstClr val="black"/>
                </a:solidFill>
              </a:rPr>
              <a:t>לוגו חברה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46577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rimon\Desktop\לוגו משרד עורכי דין אבי רימון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187" y="6237312"/>
            <a:ext cx="2331408" cy="42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40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u="sng" dirty="0"/>
              <a:t>מה מוכרים? </a:t>
            </a:r>
            <a:r>
              <a:rPr lang="he-IL" b="1" dirty="0"/>
              <a:t/>
            </a:r>
            <a:br>
              <a:rPr lang="he-IL" b="1" dirty="0"/>
            </a:br>
            <a:endParaRPr lang="en-US" b="1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80120" y="1268760"/>
            <a:ext cx="8435280" cy="4713387"/>
          </a:xfrm>
        </p:spPr>
        <p:txBody>
          <a:bodyPr/>
          <a:lstStyle/>
          <a:p>
            <a:r>
              <a:rPr lang="he-IL" dirty="0" smtClean="0"/>
              <a:t>רמת השירות</a:t>
            </a:r>
          </a:p>
          <a:p>
            <a:endParaRPr lang="he-IL" dirty="0" smtClean="0"/>
          </a:p>
          <a:p>
            <a:r>
              <a:rPr lang="he-IL" dirty="0" smtClean="0"/>
              <a:t>הבחנה </a:t>
            </a:r>
            <a:r>
              <a:rPr lang="he-IL" dirty="0"/>
              <a:t>בין רמות </a:t>
            </a:r>
            <a:r>
              <a:rPr lang="he-IL" dirty="0" smtClean="0"/>
              <a:t>שירות</a:t>
            </a:r>
          </a:p>
          <a:p>
            <a:endParaRPr lang="he-IL" dirty="0"/>
          </a:p>
          <a:p>
            <a:r>
              <a:rPr lang="he-IL" dirty="0" smtClean="0"/>
              <a:t>שירותי </a:t>
            </a:r>
            <a:r>
              <a:rPr lang="he-IL" dirty="0"/>
              <a:t>ערך </a:t>
            </a:r>
            <a:r>
              <a:rPr lang="he-IL" dirty="0" smtClean="0"/>
              <a:t>מוסף</a:t>
            </a:r>
          </a:p>
          <a:p>
            <a:endParaRPr lang="he-IL" dirty="0"/>
          </a:p>
          <a:p>
            <a:endParaRPr lang="he-IL" dirty="0"/>
          </a:p>
          <a:p>
            <a:endParaRPr lang="he-IL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020272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 smtClean="0">
                <a:solidFill>
                  <a:prstClr val="black"/>
                </a:solidFill>
              </a:rPr>
              <a:t>לוגו חברה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4412181" cy="352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rimon\Desktop\לוגו משרד עורכי דין אבי רימון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187" y="6237312"/>
            <a:ext cx="2331408" cy="42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71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35365"/>
            <a:ext cx="91821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he-IL" b="1" u="sng" dirty="0"/>
              <a:t>מדיניות </a:t>
            </a:r>
            <a:r>
              <a:rPr lang="he-IL" b="1" u="sng" dirty="0" smtClean="0"/>
              <a:t>תמחור</a:t>
            </a:r>
            <a:endParaRPr lang="he-IL" b="1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42530" y="980728"/>
            <a:ext cx="8435280" cy="4713387"/>
          </a:xfrm>
        </p:spPr>
        <p:txBody>
          <a:bodyPr>
            <a:normAutofit/>
          </a:bodyPr>
          <a:lstStyle/>
          <a:p>
            <a:pPr marL="744538" indent="-457200"/>
            <a:r>
              <a:rPr lang="he-IL" dirty="0" smtClean="0"/>
              <a:t>ריאלית</a:t>
            </a:r>
          </a:p>
          <a:p>
            <a:pPr marL="744538" indent="-457200"/>
            <a:endParaRPr lang="he-IL" dirty="0" smtClean="0"/>
          </a:p>
          <a:p>
            <a:pPr marL="744538" indent="-457200"/>
            <a:r>
              <a:rPr lang="he-IL" dirty="0" smtClean="0"/>
              <a:t>מסובסדת</a:t>
            </a:r>
          </a:p>
          <a:p>
            <a:pPr marL="744538" indent="-457200"/>
            <a:endParaRPr lang="he-IL" dirty="0" smtClean="0"/>
          </a:p>
          <a:p>
            <a:pPr marL="744538" indent="-457200"/>
            <a:r>
              <a:rPr lang="he-IL" dirty="0" smtClean="0"/>
              <a:t>הבחנה בין משתמשים</a:t>
            </a:r>
          </a:p>
          <a:p>
            <a:pPr marL="744538" indent="-457200"/>
            <a:endParaRPr lang="he-IL" dirty="0" smtClean="0"/>
          </a:p>
          <a:p>
            <a:pPr marL="744538" indent="-457200"/>
            <a:r>
              <a:rPr lang="en-US" dirty="0" smtClean="0"/>
              <a:t>Bundle</a:t>
            </a:r>
            <a:endParaRPr lang="he-IL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020272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 smtClean="0">
                <a:solidFill>
                  <a:prstClr val="black"/>
                </a:solidFill>
              </a:rPr>
              <a:t>לוגו חברה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172" name="Picture 4" descr="http://pavcomm.com/wp-content/uploads/2012/12/Pavcomm_mobile_pric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17528"/>
            <a:ext cx="4600575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rimon\Desktop\לוגו משרד עורכי דין אבי רימון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187" y="6237312"/>
            <a:ext cx="2331408" cy="42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04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2426"/>
            <a:ext cx="91821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u="sng" dirty="0" smtClean="0"/>
              <a:t>מודלים </a:t>
            </a:r>
            <a:r>
              <a:rPr lang="he-IL" b="1" u="sng" dirty="0" err="1" smtClean="0"/>
              <a:t>עיסקיים</a:t>
            </a:r>
            <a:endParaRPr lang="he-IL" b="1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525963"/>
          </a:xfrm>
        </p:spPr>
        <p:txBody>
          <a:bodyPr/>
          <a:lstStyle/>
          <a:p>
            <a:r>
              <a:rPr lang="he-IL" dirty="0" smtClean="0"/>
              <a:t>סבסוד סלולארי מלא</a:t>
            </a:r>
          </a:p>
          <a:p>
            <a:endParaRPr lang="he-IL" dirty="0"/>
          </a:p>
          <a:p>
            <a:r>
              <a:rPr lang="he-IL" dirty="0" smtClean="0"/>
              <a:t>זיכיון לבעלי העסקים המארחים</a:t>
            </a:r>
          </a:p>
          <a:p>
            <a:endParaRPr lang="he-IL" dirty="0"/>
          </a:p>
          <a:p>
            <a:r>
              <a:rPr lang="he-IL" dirty="0" smtClean="0"/>
              <a:t>זיכיון עירוני כללי או אזורי</a:t>
            </a:r>
          </a:p>
          <a:p>
            <a:endParaRPr lang="he-IL" dirty="0"/>
          </a:p>
          <a:p>
            <a:r>
              <a:rPr lang="he-IL" dirty="0" smtClean="0"/>
              <a:t>הפעלה עצמית</a:t>
            </a:r>
            <a:endParaRPr lang="he-IL" dirty="0"/>
          </a:p>
        </p:txBody>
      </p:sp>
      <p:pic>
        <p:nvPicPr>
          <p:cNvPr id="11268" name="Picture 4" descr="http://www.businessmodelgeneration.com/images/bmtbox_icon_shado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132856"/>
            <a:ext cx="4476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30" y="-19050"/>
            <a:ext cx="91821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rimon\Desktop\לוגו משרד עורכי דין אבי רימון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187" y="6237312"/>
            <a:ext cx="2331408" cy="42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02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713387"/>
          </a:xfrm>
        </p:spPr>
        <p:txBody>
          <a:bodyPr/>
          <a:lstStyle/>
          <a:p>
            <a:pPr marL="0" indent="0" algn="ctr">
              <a:buNone/>
            </a:pPr>
            <a:r>
              <a:rPr lang="he-IL" sz="4000" b="1" u="sng" dirty="0" smtClean="0"/>
              <a:t>שת"פ עם הסלולאר</a:t>
            </a:r>
            <a:endParaRPr lang="he-IL" sz="4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020272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 smtClean="0">
                <a:solidFill>
                  <a:prstClr val="black"/>
                </a:solidFill>
              </a:rPr>
              <a:t>לוגו חברה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92896"/>
            <a:ext cx="3560589" cy="2438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 descr="C:\Users\rimon\Desktop\לוגו משרד עורכי דין אבי רימון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187" y="6237312"/>
            <a:ext cx="2331408" cy="42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20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2132856"/>
            <a:ext cx="5621337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Files\Eti Files\My Docs\jpg\GETTER-255X191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613" b="100000" l="0" r="99955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36513" y="30907"/>
            <a:ext cx="9180513" cy="687705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u="sng" dirty="0" smtClean="0"/>
              <a:t>רשת </a:t>
            </a:r>
            <a:r>
              <a:rPr lang="en-US" b="1" u="sng" dirty="0" smtClean="0"/>
              <a:t>Wi-Fi</a:t>
            </a:r>
            <a:r>
              <a:rPr lang="he-IL" b="1" u="sng" dirty="0" smtClean="0"/>
              <a:t> "סלולארית"</a:t>
            </a:r>
            <a:endParaRPr lang="en-US" b="1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62607" y="1205705"/>
            <a:ext cx="8435280" cy="4713387"/>
          </a:xfrm>
        </p:spPr>
        <p:txBody>
          <a:bodyPr/>
          <a:lstStyle/>
          <a:p>
            <a:r>
              <a:rPr lang="he-IL" sz="2400" dirty="0" smtClean="0"/>
              <a:t>הורדת עומסים אוטומטית מנוהלת על ידי המפעיל</a:t>
            </a:r>
          </a:p>
          <a:p>
            <a:r>
              <a:rPr lang="he-IL" sz="2400" dirty="0" smtClean="0"/>
              <a:t>במקומות המתאימים</a:t>
            </a:r>
          </a:p>
          <a:p>
            <a:r>
              <a:rPr lang="he-IL" sz="2400" dirty="0" smtClean="0"/>
              <a:t>ביחס לאפליקציות הרלוונטיות</a:t>
            </a:r>
          </a:p>
          <a:p>
            <a:r>
              <a:rPr lang="he-IL" sz="2400" dirty="0" smtClean="0"/>
              <a:t>תוך שמירה: </a:t>
            </a:r>
          </a:p>
          <a:p>
            <a:pPr lvl="1"/>
            <a:r>
              <a:rPr lang="he-IL" sz="2000" dirty="0" smtClean="0"/>
              <a:t>על רצף השירות - </a:t>
            </a:r>
            <a:r>
              <a:rPr lang="en-US" sz="2000" dirty="0" smtClean="0"/>
              <a:t>Seamlessly</a:t>
            </a:r>
            <a:endParaRPr lang="he-IL" sz="2000" dirty="0" smtClean="0"/>
          </a:p>
          <a:p>
            <a:pPr lvl="1"/>
            <a:r>
              <a:rPr lang="he-IL" sz="2000" dirty="0" smtClean="0"/>
              <a:t>על רמת שירות איכותית</a:t>
            </a:r>
          </a:p>
          <a:p>
            <a:pPr lvl="1"/>
            <a:r>
              <a:rPr lang="he-IL" sz="2000" dirty="0" smtClean="0"/>
              <a:t>על רמת אבטחת מידע גבוהה</a:t>
            </a:r>
          </a:p>
          <a:p>
            <a:r>
              <a:rPr lang="he-IL" sz="2400" dirty="0" smtClean="0"/>
              <a:t>התחשבות במשאבי הסוללה.</a:t>
            </a:r>
          </a:p>
          <a:p>
            <a:r>
              <a:rPr lang="he-IL" sz="2400" b="1" dirty="0" smtClean="0"/>
              <a:t>אך יותר מכול: שמירת קשר עם הלקוח!</a:t>
            </a:r>
          </a:p>
          <a:p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7020272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 smtClean="0">
                <a:solidFill>
                  <a:prstClr val="black"/>
                </a:solidFill>
              </a:rPr>
              <a:t>לוגו חברה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2" descr="C:\Users\rimon\Desktop\לוגו משרד עורכי דין אבי רימון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187" y="6237312"/>
            <a:ext cx="2331408" cy="42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03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Files\Eti Files\My Docs\jpg\GETTER-255X191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613" b="100000" l="0" r="99955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19052"/>
            <a:ext cx="9180513" cy="687705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he-IL" b="1" i="1" u="sng" dirty="0" smtClean="0"/>
              <a:t>איך זה עובד?</a:t>
            </a:r>
            <a:endParaRPr lang="en-US" b="1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713387"/>
          </a:xfrm>
        </p:spPr>
        <p:txBody>
          <a:bodyPr/>
          <a:lstStyle/>
          <a:p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7020272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 smtClean="0">
                <a:solidFill>
                  <a:prstClr val="black"/>
                </a:solidFill>
              </a:rPr>
              <a:t>לוגו חברה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27244"/>
            <a:ext cx="6528666" cy="478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rimon\Desktop\לוגו משרד עורכי דין אבי רימון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187" y="6237312"/>
            <a:ext cx="2331408" cy="42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5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Files\Eti Files\My Docs\jpg\GETTER-255X191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613" b="100000" l="0" r="99955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812" y="0"/>
            <a:ext cx="9180513" cy="687705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7016" y="116632"/>
            <a:ext cx="8021488" cy="388322"/>
          </a:xfrm>
        </p:spPr>
        <p:txBody>
          <a:bodyPr>
            <a:normAutofit fontScale="90000"/>
          </a:bodyPr>
          <a:lstStyle/>
          <a:p>
            <a:r>
              <a:rPr lang="he-IL" b="1" u="sng" dirty="0" smtClean="0"/>
              <a:t>תמיכת התקנים</a:t>
            </a:r>
            <a:endParaRPr lang="en-US" b="1" u="sng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82" y="692696"/>
            <a:ext cx="5754245" cy="1862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20272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 smtClean="0">
                <a:solidFill>
                  <a:prstClr val="black"/>
                </a:solidFill>
              </a:rPr>
              <a:t>לוגו חברה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760" y="620688"/>
            <a:ext cx="3181613" cy="186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82" y="2571836"/>
            <a:ext cx="2588326" cy="215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87824" y="3188640"/>
            <a:ext cx="12961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/>
              <a:t>802.11</a:t>
            </a:r>
            <a:r>
              <a:rPr lang="en-US" sz="2400" b="1" dirty="0" smtClean="0"/>
              <a:t>u</a:t>
            </a:r>
            <a:endParaRPr lang="he-IL" sz="2400" b="1" dirty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329" y="2780928"/>
            <a:ext cx="4320480" cy="153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46" b="97015" l="68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566" y="3861048"/>
            <a:ext cx="2016224" cy="2161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9592" y="4728774"/>
            <a:ext cx="504056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b="1" dirty="0" smtClean="0"/>
              <a:t>Hot Spot 2.0</a:t>
            </a:r>
            <a:endParaRPr lang="he-IL" sz="4800" b="1" dirty="0"/>
          </a:p>
        </p:txBody>
      </p:sp>
      <p:pic>
        <p:nvPicPr>
          <p:cNvPr id="13" name="Picture 2" descr="C:\Users\rimon\Desktop\לוגו משרד עורכי דין אבי רימון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187" y="6237312"/>
            <a:ext cx="2331408" cy="42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5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Files\Eti Files\My Docs\jpg\GETTER-255X191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613" b="100000" l="0" r="99955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87"/>
            <a:ext cx="9180513" cy="687705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u="sng" dirty="0" smtClean="0"/>
              <a:t>אזורים מועדפים</a:t>
            </a:r>
            <a:endParaRPr lang="en-US" b="1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713387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אזורי ביקוש </a:t>
            </a:r>
            <a:r>
              <a:rPr lang="he-IL" dirty="0" err="1" smtClean="0"/>
              <a:t>סלולארים</a:t>
            </a:r>
            <a:r>
              <a:rPr lang="he-IL" dirty="0" smtClean="0"/>
              <a:t>:</a:t>
            </a:r>
          </a:p>
          <a:p>
            <a:pPr lvl="1"/>
            <a:r>
              <a:rPr lang="he-IL" dirty="0" smtClean="0"/>
              <a:t>מרכזי בילוי וקניות</a:t>
            </a:r>
          </a:p>
          <a:p>
            <a:pPr lvl="1"/>
            <a:r>
              <a:rPr lang="he-IL" dirty="0" smtClean="0"/>
              <a:t>מרכזי לימוד</a:t>
            </a:r>
          </a:p>
          <a:p>
            <a:pPr lvl="1"/>
            <a:r>
              <a:rPr lang="he-IL" dirty="0" smtClean="0"/>
              <a:t>אתרי ספורט</a:t>
            </a:r>
          </a:p>
          <a:p>
            <a:pPr lvl="1"/>
            <a:r>
              <a:rPr lang="he-IL" dirty="0" smtClean="0"/>
              <a:t>מרכזים עירוניים ראשיים</a:t>
            </a:r>
          </a:p>
          <a:p>
            <a:pPr lvl="1"/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7020272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 smtClean="0">
                <a:solidFill>
                  <a:prstClr val="black"/>
                </a:solidFill>
              </a:rPr>
              <a:t>לוגו חברה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82" y="2132856"/>
            <a:ext cx="4512501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rimon\Desktop\לוגו משרד עורכי דין אבי רימון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187" y="6237312"/>
            <a:ext cx="2331408" cy="42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45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Files\Eti Files\My Docs\jpg\GETTER-255X191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613" b="100000" l="0" r="99955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19052"/>
            <a:ext cx="9180513" cy="687705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200" b="1" u="sng" dirty="0" smtClean="0"/>
              <a:t>מה תוכלו לקבל תמורת הנכס שלכם?</a:t>
            </a:r>
            <a:endParaRPr lang="en-US" sz="32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7020272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 smtClean="0">
                <a:solidFill>
                  <a:prstClr val="black"/>
                </a:solidFill>
              </a:rPr>
              <a:t>לוגו חברה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357758"/>
            <a:ext cx="7704856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Arial" pitchFamily="34" charset="0"/>
              <a:buChar char="•"/>
            </a:pPr>
            <a:r>
              <a:rPr lang="he-IL" dirty="0" smtClean="0"/>
              <a:t>ציוד</a:t>
            </a:r>
          </a:p>
          <a:p>
            <a:pPr marL="285750" indent="-285750" algn="r" rtl="1">
              <a:buFont typeface="Arial" pitchFamily="34" charset="0"/>
              <a:buChar char="•"/>
            </a:pPr>
            <a:endParaRPr lang="he-IL" dirty="0"/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dirty="0" smtClean="0"/>
              <a:t>הקמה</a:t>
            </a:r>
          </a:p>
          <a:p>
            <a:pPr marL="285750" indent="-285750" algn="r" rtl="1">
              <a:buFont typeface="Arial" pitchFamily="34" charset="0"/>
              <a:buChar char="•"/>
            </a:pPr>
            <a:endParaRPr lang="he-IL" dirty="0"/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dirty="0" smtClean="0"/>
              <a:t>תחזוקה</a:t>
            </a:r>
          </a:p>
          <a:p>
            <a:pPr marL="285750" indent="-285750" algn="r" rtl="1">
              <a:buFont typeface="Arial" pitchFamily="34" charset="0"/>
              <a:buChar char="•"/>
            </a:pPr>
            <a:endParaRPr lang="he-IL" dirty="0"/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dirty="0" smtClean="0"/>
              <a:t>תמסורת</a:t>
            </a:r>
          </a:p>
          <a:p>
            <a:pPr marL="285750" indent="-285750" algn="r" rtl="1">
              <a:buFont typeface="Arial" pitchFamily="34" charset="0"/>
              <a:buChar char="•"/>
            </a:pPr>
            <a:endParaRPr lang="he-IL" dirty="0"/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dirty="0" smtClean="0"/>
              <a:t>ספק אינטרנט (?)</a:t>
            </a:r>
          </a:p>
          <a:p>
            <a:pPr marL="285750" indent="-285750" algn="r" rtl="1">
              <a:buFont typeface="Arial" pitchFamily="34" charset="0"/>
              <a:buChar char="•"/>
            </a:pPr>
            <a:endParaRPr lang="he-IL" dirty="0"/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dirty="0" smtClean="0"/>
              <a:t>דמי שכירות</a:t>
            </a:r>
          </a:p>
          <a:p>
            <a:pPr marL="285750" indent="-285750" algn="r" rtl="1">
              <a:buFont typeface="Arial" pitchFamily="34" charset="0"/>
              <a:buChar char="•"/>
            </a:pPr>
            <a:endParaRPr lang="he-IL" dirty="0"/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dirty="0" smtClean="0"/>
              <a:t>יכולת אספקת שירות </a:t>
            </a:r>
            <a:r>
              <a:rPr lang="en-US" dirty="0" smtClean="0"/>
              <a:t>Wi-Fi</a:t>
            </a:r>
            <a:endParaRPr lang="he-IL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72442">
            <a:off x="2339752" y="213285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rimon\Desktop\לוגו משרד עורכי דין אבי רימון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187" y="6237312"/>
            <a:ext cx="2331408" cy="42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45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Files\Eti Files\My Docs\jpg\GETTER-255X19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-19052"/>
            <a:ext cx="9180513" cy="687705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20272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 smtClean="0">
                <a:solidFill>
                  <a:prstClr val="black"/>
                </a:solidFill>
              </a:rPr>
              <a:t>לוגו חברה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865" y="6229027"/>
            <a:ext cx="2283022" cy="62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713387"/>
          </a:xfrm>
        </p:spPr>
        <p:txBody>
          <a:bodyPr/>
          <a:lstStyle/>
          <a:p>
            <a:endParaRPr lang="he-I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" y="-19090"/>
            <a:ext cx="9288092" cy="687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580038"/>
            <a:ext cx="37444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schemeClr val="bg1"/>
                </a:solidFill>
              </a:rPr>
              <a:t>משהו </a:t>
            </a:r>
            <a:r>
              <a:rPr lang="he-IL" sz="2800" b="1" dirty="0" err="1" smtClean="0">
                <a:solidFill>
                  <a:schemeClr val="bg1"/>
                </a:solidFill>
              </a:rPr>
              <a:t>דראמטי</a:t>
            </a:r>
            <a:r>
              <a:rPr lang="he-IL" sz="2800" b="1" dirty="0" smtClean="0">
                <a:solidFill>
                  <a:schemeClr val="bg1"/>
                </a:solidFill>
              </a:rPr>
              <a:t> קורה!</a:t>
            </a:r>
          </a:p>
        </p:txBody>
      </p:sp>
    </p:spTree>
    <p:extLst>
      <p:ext uri="{BB962C8B-B14F-4D97-AF65-F5344CB8AC3E}">
        <p14:creationId xmlns:p14="http://schemas.microsoft.com/office/powerpoint/2010/main" val="250486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276872"/>
            <a:ext cx="28575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D:\Files\Eti Files\My Docs\jpg\GETTER-255X191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613" b="100000" l="0" r="99955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25099"/>
            <a:ext cx="9180513" cy="687705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u="sng" dirty="0" smtClean="0"/>
              <a:t>למה דווקא בישראל?</a:t>
            </a:r>
            <a:br>
              <a:rPr lang="he-IL" b="1" u="sng" dirty="0" smtClean="0"/>
            </a:br>
            <a:endParaRPr lang="en-US" b="1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713387"/>
          </a:xfrm>
        </p:spPr>
        <p:txBody>
          <a:bodyPr>
            <a:normAutofit fontScale="77500" lnSpcReduction="20000"/>
          </a:bodyPr>
          <a:lstStyle/>
          <a:p>
            <a:r>
              <a:rPr lang="he-IL" dirty="0" smtClean="0"/>
              <a:t>חדירה גבוהה של </a:t>
            </a:r>
            <a:r>
              <a:rPr lang="he-IL" dirty="0" err="1" smtClean="0"/>
              <a:t>סמרטפונים</a:t>
            </a:r>
            <a:r>
              <a:rPr lang="he-IL" dirty="0" smtClean="0"/>
              <a:t>.</a:t>
            </a:r>
          </a:p>
          <a:p>
            <a:endParaRPr lang="he-IL" dirty="0"/>
          </a:p>
          <a:p>
            <a:r>
              <a:rPr lang="he-IL" dirty="0" smtClean="0"/>
              <a:t>צריכת נתונים גבוהה</a:t>
            </a:r>
          </a:p>
          <a:p>
            <a:endParaRPr lang="he-IL" dirty="0"/>
          </a:p>
          <a:p>
            <a:r>
              <a:rPr lang="he-IL" dirty="0" smtClean="0"/>
              <a:t>צפיפות אוכלוסין</a:t>
            </a:r>
          </a:p>
          <a:p>
            <a:endParaRPr lang="he-IL" dirty="0"/>
          </a:p>
          <a:p>
            <a:r>
              <a:rPr lang="he-IL" dirty="0" smtClean="0"/>
              <a:t>מחסור בספקטרום</a:t>
            </a:r>
          </a:p>
          <a:p>
            <a:endParaRPr lang="he-IL" dirty="0"/>
          </a:p>
          <a:p>
            <a:r>
              <a:rPr lang="he-IL" dirty="0" smtClean="0"/>
              <a:t>תחרותיות גבוהה המובילה לירידת מחירים – </a:t>
            </a:r>
            <a:r>
              <a:rPr lang="he-IL" dirty="0" err="1" smtClean="0"/>
              <a:t>תוכניות</a:t>
            </a:r>
            <a:r>
              <a:rPr lang="he-IL" dirty="0" smtClean="0"/>
              <a:t> "הכול כלול".</a:t>
            </a:r>
          </a:p>
          <a:p>
            <a:endParaRPr lang="he-IL" dirty="0"/>
          </a:p>
          <a:p>
            <a:r>
              <a:rPr lang="he-IL" dirty="0" smtClean="0"/>
              <a:t>חוסר יכולת להקים אתרים </a:t>
            </a:r>
            <a:r>
              <a:rPr lang="he-IL" dirty="0" err="1" smtClean="0"/>
              <a:t>סלולארים</a:t>
            </a:r>
            <a:r>
              <a:rPr lang="he-IL" dirty="0" smtClean="0"/>
              <a:t> מפאת התנגדות תושבים ועיריות.</a:t>
            </a:r>
          </a:p>
          <a:p>
            <a:endParaRPr lang="he-IL" b="1" u="sng" dirty="0"/>
          </a:p>
          <a:p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7020272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 smtClean="0">
                <a:solidFill>
                  <a:prstClr val="black"/>
                </a:solidFill>
              </a:rPr>
              <a:t>לוגו חברה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28575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06" y="2739117"/>
            <a:ext cx="2041793" cy="144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rimon\Desktop\לוגו משרד עורכי דין אבי רימון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187" y="6237312"/>
            <a:ext cx="2331408" cy="42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23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Files\Eti Files\My Docs\jpg\GETTER-255X19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9" y="0"/>
            <a:ext cx="9180513" cy="687705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713387"/>
          </a:xfrm>
        </p:spPr>
        <p:txBody>
          <a:bodyPr/>
          <a:lstStyle/>
          <a:p>
            <a:pPr marL="0" indent="0" algn="ctr">
              <a:buNone/>
            </a:pPr>
            <a:endParaRPr lang="he-IL" sz="4400" b="1" dirty="0" smtClean="0"/>
          </a:p>
          <a:p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7020272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 smtClean="0">
                <a:solidFill>
                  <a:prstClr val="black"/>
                </a:solidFill>
              </a:rPr>
              <a:t>לוגו חברה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26" y="1772816"/>
            <a:ext cx="5106144" cy="365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rimon\Desktop\לוגו משרד עורכי דין אבי רימון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187" y="6237312"/>
            <a:ext cx="2331408" cy="42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98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u="sng" dirty="0" smtClean="0"/>
              <a:t>משתמשים</a:t>
            </a:r>
            <a:endParaRPr lang="en-US" b="1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220072" y="1484784"/>
            <a:ext cx="3921946" cy="4641379"/>
          </a:xfrm>
        </p:spPr>
        <p:txBody>
          <a:bodyPr>
            <a:normAutofit lnSpcReduction="10000"/>
          </a:bodyPr>
          <a:lstStyle/>
          <a:p>
            <a:r>
              <a:rPr lang="he-IL" sz="2800" dirty="0" smtClean="0"/>
              <a:t>דמי שימוש למתחבר הרגיל.</a:t>
            </a:r>
          </a:p>
          <a:p>
            <a:endParaRPr lang="he-IL" sz="2800" dirty="0"/>
          </a:p>
          <a:p>
            <a:r>
              <a:rPr lang="he-IL" sz="2800" dirty="0" smtClean="0"/>
              <a:t>דמי שימוש בעבור שירות </a:t>
            </a:r>
            <a:r>
              <a:rPr lang="en-US" sz="2800" dirty="0" smtClean="0"/>
              <a:t>Premium</a:t>
            </a:r>
            <a:r>
              <a:rPr lang="he-IL" sz="2800" dirty="0" smtClean="0"/>
              <a:t>.</a:t>
            </a:r>
          </a:p>
          <a:p>
            <a:endParaRPr lang="he-IL" sz="2800" dirty="0"/>
          </a:p>
          <a:p>
            <a:r>
              <a:rPr lang="he-IL" sz="2800" dirty="0" smtClean="0"/>
              <a:t>לעסקים או לאורחים בלבד.</a:t>
            </a:r>
          </a:p>
          <a:p>
            <a:endParaRPr lang="he-IL" sz="2800" dirty="0"/>
          </a:p>
          <a:p>
            <a:r>
              <a:rPr lang="he-IL" sz="2800" dirty="0" smtClean="0"/>
              <a:t>שירותי תוכן למשתמש.</a:t>
            </a:r>
            <a:endParaRPr lang="en-US" sz="2800" dirty="0" smtClean="0"/>
          </a:p>
          <a:p>
            <a:endParaRPr lang="en-US" dirty="0"/>
          </a:p>
          <a:p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7020272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 smtClean="0">
                <a:solidFill>
                  <a:prstClr val="black"/>
                </a:solidFill>
              </a:rPr>
              <a:t>לוגו חברה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11294"/>
            <a:ext cx="4824536" cy="3216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rimon\Desktop\לוגו משרד עורכי דין אבי רימון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187" y="6237312"/>
            <a:ext cx="2331408" cy="42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72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u="sng" dirty="0" smtClean="0"/>
              <a:t>מפעילים</a:t>
            </a:r>
            <a:endParaRPr lang="en-US" b="1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713387"/>
          </a:xfrm>
        </p:spPr>
        <p:txBody>
          <a:bodyPr/>
          <a:lstStyle/>
          <a:p>
            <a:endParaRPr lang="he-IL" dirty="0" smtClean="0"/>
          </a:p>
          <a:p>
            <a:r>
              <a:rPr lang="en-US" dirty="0" smtClean="0"/>
              <a:t>Cellular Data Offload</a:t>
            </a:r>
            <a:r>
              <a:rPr lang="he-IL" dirty="0" smtClean="0"/>
              <a:t>.</a:t>
            </a:r>
            <a:endParaRPr lang="en-US" dirty="0" smtClean="0"/>
          </a:p>
          <a:p>
            <a:endParaRPr lang="he-IL" dirty="0" smtClean="0"/>
          </a:p>
          <a:p>
            <a:endParaRPr lang="en-US" dirty="0"/>
          </a:p>
          <a:p>
            <a:r>
              <a:rPr lang="he-IL" dirty="0" smtClean="0"/>
              <a:t>אירוח אתרים קטנים.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20272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 smtClean="0">
                <a:solidFill>
                  <a:prstClr val="black"/>
                </a:solidFill>
              </a:rPr>
              <a:t>לוגו חברה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3102681" cy="4603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rimon\Desktop\לוגו משרד עורכי דין אבי רימון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187" y="6237312"/>
            <a:ext cx="2331408" cy="42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90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1821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u="sng" dirty="0" smtClean="0"/>
              <a:t>שירותי ערך מוסף</a:t>
            </a:r>
            <a:endParaRPr lang="en-US" b="1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4713387"/>
          </a:xfrm>
        </p:spPr>
        <p:txBody>
          <a:bodyPr>
            <a:normAutofit/>
          </a:bodyPr>
          <a:lstStyle/>
          <a:p>
            <a:r>
              <a:rPr lang="en-US" dirty="0" smtClean="0"/>
              <a:t>M2M</a:t>
            </a:r>
            <a:endParaRPr lang="he-IL" dirty="0" smtClean="0"/>
          </a:p>
          <a:p>
            <a:endParaRPr lang="en-US" dirty="0"/>
          </a:p>
          <a:p>
            <a:r>
              <a:rPr lang="he-IL" dirty="0" err="1" smtClean="0"/>
              <a:t>פירסום</a:t>
            </a:r>
            <a:r>
              <a:rPr lang="he-IL" dirty="0" smtClean="0"/>
              <a:t>: </a:t>
            </a:r>
          </a:p>
          <a:p>
            <a:pPr lvl="1"/>
            <a:r>
              <a:rPr lang="he-IL" dirty="0" smtClean="0"/>
              <a:t> </a:t>
            </a:r>
            <a:r>
              <a:rPr lang="he-IL" dirty="0"/>
              <a:t>כללי</a:t>
            </a:r>
          </a:p>
          <a:p>
            <a:pPr lvl="1"/>
            <a:r>
              <a:rPr lang="he-IL" dirty="0" smtClean="0"/>
              <a:t>לוקאלי </a:t>
            </a:r>
            <a:r>
              <a:rPr lang="he-IL" dirty="0"/>
              <a:t>מכוון מאפייני </a:t>
            </a:r>
            <a:r>
              <a:rPr lang="he-IL" dirty="0" smtClean="0"/>
              <a:t>לקוח ומיקום</a:t>
            </a:r>
          </a:p>
          <a:p>
            <a:pPr lvl="1"/>
            <a:r>
              <a:rPr lang="he-IL" dirty="0" smtClean="0"/>
              <a:t> </a:t>
            </a:r>
            <a:r>
              <a:rPr lang="he-IL" dirty="0" err="1"/>
              <a:t>פירסום</a:t>
            </a:r>
            <a:r>
              <a:rPr lang="he-IL" dirty="0"/>
              <a:t> מפולח בהתאם לנתוני המפעיל </a:t>
            </a:r>
            <a:r>
              <a:rPr lang="he-IL" dirty="0" smtClean="0"/>
              <a:t>הסלולארי</a:t>
            </a:r>
            <a:endParaRPr lang="he-IL" dirty="0"/>
          </a:p>
          <a:p>
            <a:endParaRPr lang="en-US" dirty="0" smtClean="0"/>
          </a:p>
          <a:p>
            <a:r>
              <a:rPr lang="he-IL" dirty="0" smtClean="0"/>
              <a:t>אספקת נתוני </a:t>
            </a:r>
            <a:r>
              <a:rPr lang="en-US" dirty="0" smtClean="0"/>
              <a:t>Big Data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7020272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 smtClean="0">
                <a:solidFill>
                  <a:prstClr val="black"/>
                </a:solidFill>
              </a:rPr>
              <a:t>לוגו חברה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21" y="908720"/>
            <a:ext cx="2304256" cy="3267229"/>
          </a:xfrm>
          <a:prstGeom prst="rect">
            <a:avLst/>
          </a:prstGeom>
          <a:solidFill>
            <a:srgbClr val="000000">
              <a:shade val="9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5" name="כוכב עם 7 פינות 4">
            <a:hlinkClick r:id="rId4" action="ppaction://hlinksldjump"/>
          </p:cNvPr>
          <p:cNvSpPr/>
          <p:nvPr/>
        </p:nvSpPr>
        <p:spPr>
          <a:xfrm>
            <a:off x="683568" y="5301208"/>
            <a:ext cx="504056" cy="43204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Picture 2" descr="C:\Users\rimon\Desktop\לוגו משרד עורכי דין אבי רימון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187" y="6237312"/>
            <a:ext cx="2331408" cy="42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84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>השליטה יצאה מהמפעילים!</a:t>
            </a:r>
            <a:endParaRPr lang="en-US" dirty="0"/>
          </a:p>
        </p:txBody>
      </p:sp>
      <p:pic>
        <p:nvPicPr>
          <p:cNvPr id="2051" name="Picture 3" descr="C:\Users\rimon\Desktop\wifi\Steve-Jobs-Large-Coloriz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18755"/>
            <a:ext cx="2664296" cy="408110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20272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 smtClean="0"/>
              <a:t>לוגו חברה</a:t>
            </a:r>
            <a:endParaRPr lang="en-US" dirty="0"/>
          </a:p>
        </p:txBody>
      </p:sp>
      <p:pic>
        <p:nvPicPr>
          <p:cNvPr id="2056" name="Picture 8" descr="http://1.bp.blogspot.com/-Y2ksSnLbBaM/T_2oIBXEGCI/AAAAAAAAAJY/aUVvz_H4Gdo/s1600/Android+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44824"/>
            <a:ext cx="3755032" cy="375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76872"/>
            <a:ext cx="3118732" cy="311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71400"/>
            <a:ext cx="91821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rimon\Desktop\לוגו משרד עורכי דין אבי רימון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752" y="6183427"/>
            <a:ext cx="2628248" cy="47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81" y="332656"/>
            <a:ext cx="3960440" cy="274730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20272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 smtClean="0"/>
              <a:t>לוגו חברה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48" y="3270397"/>
            <a:ext cx="4032448" cy="257493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36096" y="1844824"/>
            <a:ext cx="3024336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 smtClean="0"/>
              <a:t>האדם</a:t>
            </a:r>
          </a:p>
          <a:p>
            <a:pPr algn="ctr"/>
            <a:r>
              <a:rPr lang="he-IL" sz="5400" b="1" dirty="0" smtClean="0"/>
              <a:t>השפוף</a:t>
            </a:r>
            <a:endParaRPr lang="he-IL" sz="5400" b="1" dirty="0"/>
          </a:p>
        </p:txBody>
      </p:sp>
      <p:pic>
        <p:nvPicPr>
          <p:cNvPr id="10" name="Picture 2" descr="C:\Users\rimon\Desktop\לוגו משרד עורכי דין אבי רימון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752" y="6183427"/>
            <a:ext cx="2628248" cy="47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68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Files\Eti Files\My Docs\jpg\GETTER-255X19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770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020272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 smtClean="0">
                <a:solidFill>
                  <a:prstClr val="black"/>
                </a:solidFill>
              </a:rPr>
              <a:t>לוגו חברה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he-IL" dirty="0" smtClean="0"/>
              <a:t>שינויים בהרגלי הצריכה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6" y="980728"/>
            <a:ext cx="912101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rimon\Desktop\לוגו משרד עורכי דין אבי רימון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187" y="6237312"/>
            <a:ext cx="2331408" cy="42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1543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82960" y="116632"/>
            <a:ext cx="8229600" cy="1143000"/>
          </a:xfrm>
        </p:spPr>
        <p:txBody>
          <a:bodyPr/>
          <a:lstStyle/>
          <a:p>
            <a:r>
              <a:rPr lang="he-IL" u="sng" dirty="0" smtClean="0"/>
              <a:t>הפרדוקס הסלולארי</a:t>
            </a:r>
            <a:endParaRPr lang="en-US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7020272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 smtClean="0">
                <a:solidFill>
                  <a:prstClr val="black"/>
                </a:solidFill>
              </a:rPr>
              <a:t>לוגו חברה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חץ ימינה 4"/>
          <p:cNvSpPr/>
          <p:nvPr/>
        </p:nvSpPr>
        <p:spPr>
          <a:xfrm rot="19455208">
            <a:off x="2428279" y="2080604"/>
            <a:ext cx="3397387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חץ ימינה 8"/>
          <p:cNvSpPr/>
          <p:nvPr/>
        </p:nvSpPr>
        <p:spPr>
          <a:xfrm rot="526775">
            <a:off x="2859549" y="3871272"/>
            <a:ext cx="3346057" cy="115212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solidFill>
                  <a:prstClr val="black"/>
                </a:solidFill>
              </a:rPr>
              <a:t>הכנסות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 rot="19508380">
            <a:off x="3150572" y="2251044"/>
            <a:ext cx="21602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 smtClean="0"/>
              <a:t>ביקוש</a:t>
            </a:r>
            <a:endParaRPr lang="he-IL" b="1" dirty="0"/>
          </a:p>
        </p:txBody>
      </p:sp>
      <p:pic>
        <p:nvPicPr>
          <p:cNvPr id="10" name="Picture 2" descr="C:\Users\rimon\Desktop\לוגו משרד עורכי דין אבי רימון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187" y="6237312"/>
            <a:ext cx="2331408" cy="42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94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Files\Eti Files\My Docs\jpg\GETTER-255X191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613" b="100000" l="0" r="99955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7705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562074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>גידול </a:t>
            </a:r>
            <a:r>
              <a:rPr lang="he-IL" dirty="0" err="1" smtClean="0"/>
              <a:t>אקספוננציאלי</a:t>
            </a:r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5267201" cy="4611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20272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 smtClean="0">
                <a:solidFill>
                  <a:prstClr val="black"/>
                </a:solidFill>
              </a:rPr>
              <a:t>לוגו חברה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28800"/>
            <a:ext cx="2666403" cy="3007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rimon\Desktop\לוגו משרד עורכי דין אבי רימון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187" y="6237312"/>
            <a:ext cx="2331408" cy="42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76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Files\Eti Files\My Docs\jpg\GETTER-255X191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613" b="100000" l="0" r="99955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7705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8864" y="188640"/>
            <a:ext cx="7797552" cy="1008112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>משאבי הספקטרום הסלולארי בחוסר הלימה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98737"/>
            <a:ext cx="5733112" cy="40414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20272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 smtClean="0">
                <a:solidFill>
                  <a:prstClr val="black"/>
                </a:solidFill>
              </a:rPr>
              <a:t>לוגו חברה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098" name="Picture 2" descr="http://2009.dconstruct.org/images/soldout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127920"/>
            <a:ext cx="2232248" cy="22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rimon\Desktop\לוגו משרד עורכי דין אבי רימון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187" y="6237312"/>
            <a:ext cx="2331408" cy="42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41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עידן הניידות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</TotalTime>
  <Words>405</Words>
  <Application>Microsoft Office PowerPoint</Application>
  <PresentationFormat>‫הצגה על המסך (4:3)</PresentationFormat>
  <Paragraphs>195</Paragraphs>
  <Slides>34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34</vt:i4>
      </vt:variant>
    </vt:vector>
  </HeadingPairs>
  <TitlesOfParts>
    <vt:vector size="35" baseType="lpstr">
      <vt:lpstr>ערכת נושא עידן הניידות</vt:lpstr>
      <vt:lpstr>מצגת של PowerPoint</vt:lpstr>
      <vt:lpstr>למה עכשיו?</vt:lpstr>
      <vt:lpstr>מצגת של PowerPoint</vt:lpstr>
      <vt:lpstr>השליטה יצאה מהמפעילים!</vt:lpstr>
      <vt:lpstr>מצגת של PowerPoint</vt:lpstr>
      <vt:lpstr>שינויים בהרגלי הצריכה</vt:lpstr>
      <vt:lpstr>הפרדוקס הסלולארי</vt:lpstr>
      <vt:lpstr>גידול אקספוננציאלי</vt:lpstr>
      <vt:lpstr>משאבי הספקטרום הסלולארי בחוסר הלימה</vt:lpstr>
      <vt:lpstr>איך מתגברים על הפער?</vt:lpstr>
      <vt:lpstr>שילוב מערכות</vt:lpstr>
      <vt:lpstr>והמנצח הוא....</vt:lpstr>
      <vt:lpstr>מי יענה על הפער?</vt:lpstr>
      <vt:lpstr>מצגת של PowerPoint</vt:lpstr>
      <vt:lpstr>אפשרויות הכנסה מרשתות Wi-Fi</vt:lpstr>
      <vt:lpstr>מצגת של PowerPoint</vt:lpstr>
      <vt:lpstr>מטרות? </vt:lpstr>
      <vt:lpstr>קהלי מטרה? </vt:lpstr>
      <vt:lpstr>היכן? </vt:lpstr>
      <vt:lpstr>למי מוכרים?  </vt:lpstr>
      <vt:lpstr>מה מוכרים?  </vt:lpstr>
      <vt:lpstr>מדיניות תמחור</vt:lpstr>
      <vt:lpstr>מודלים עיסקיים</vt:lpstr>
      <vt:lpstr>מצגת של PowerPoint</vt:lpstr>
      <vt:lpstr>רשת Wi-Fi "סלולארית"</vt:lpstr>
      <vt:lpstr>איך זה עובד?</vt:lpstr>
      <vt:lpstr>תמיכת התקנים</vt:lpstr>
      <vt:lpstr>אזורים מועדפים</vt:lpstr>
      <vt:lpstr>מה תוכלו לקבל תמורת הנכס שלכם?</vt:lpstr>
      <vt:lpstr>למה דווקא בישראל? </vt:lpstr>
      <vt:lpstr>מצגת של PowerPoint</vt:lpstr>
      <vt:lpstr>משתמשים</vt:lpstr>
      <vt:lpstr>מפעילים</vt:lpstr>
      <vt:lpstr>שירותי ערך מוסף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אתי זך</dc:creator>
  <cp:lastModifiedBy>Avi Rimon</cp:lastModifiedBy>
  <cp:revision>57</cp:revision>
  <dcterms:created xsi:type="dcterms:W3CDTF">2012-02-15T10:43:47Z</dcterms:created>
  <dcterms:modified xsi:type="dcterms:W3CDTF">2014-02-25T23:21:10Z</dcterms:modified>
</cp:coreProperties>
</file>